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15"/>
  </p:notesMasterIdLst>
  <p:sldIdLst>
    <p:sldId id="256" r:id="rId2"/>
    <p:sldId id="258" r:id="rId3"/>
    <p:sldId id="260" r:id="rId4"/>
    <p:sldId id="315" r:id="rId5"/>
    <p:sldId id="321" r:id="rId6"/>
    <p:sldId id="322" r:id="rId7"/>
    <p:sldId id="317" r:id="rId8"/>
    <p:sldId id="324" r:id="rId9"/>
    <p:sldId id="318" r:id="rId10"/>
    <p:sldId id="323" r:id="rId11"/>
    <p:sldId id="319" r:id="rId12"/>
    <p:sldId id="297" r:id="rId13"/>
    <p:sldId id="270" r:id="rId14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C1C1"/>
    <a:srgbClr val="0066FF"/>
    <a:srgbClr val="9482E6"/>
    <a:srgbClr val="BFBFBF"/>
    <a:srgbClr val="F099C1"/>
    <a:srgbClr val="66BFFF"/>
    <a:srgbClr val="C1BEEC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820" autoAdjust="0"/>
  </p:normalViewPr>
  <p:slideViewPr>
    <p:cSldViewPr snapToGrid="0">
      <p:cViewPr varScale="1">
        <p:scale>
          <a:sx n="76" d="100"/>
          <a:sy n="76" d="100"/>
        </p:scale>
        <p:origin x="95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B2C0A981-EB89-4BFD-994A-8809D8DB411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64" y="4777782"/>
            <a:ext cx="5438748" cy="3907834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2950C879-80BB-4904-A331-7DCDD0686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88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48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38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717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767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80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3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8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5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 </a:t>
            </a:r>
            <a:r>
              <a:rPr lang="fr-FR" b="1" dirty="0"/>
              <a:t>plan pluriannuel d’éducation à l'orientation (PPO)</a:t>
            </a:r>
            <a:r>
              <a:rPr lang="fr-FR" dirty="0"/>
              <a:t> définit une programmation pédagogique d’actions pour chaque niveau de classe visant l’acquisition progressive de compétences à s’orienter au collège et au lycée. Cette démarche éducative est conçue par l’équipe pédagogique en fonction des besoins des élèves à partir d’un diagnostic et d’objectifs partagés. Il répartit les rôles entre enseignants, Psy EN, partenaires et familles et met en cohérence l’action menée par chacun.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48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59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65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53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0C879-80BB-4904-A331-7DCDD06868B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75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4604" y="368243"/>
            <a:ext cx="7954792" cy="1623843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94604" y="2028218"/>
            <a:ext cx="7954792" cy="90004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2"/>
                </a:solidFill>
                <a:latin typeface="+mj-lt"/>
              </a:defRPr>
            </a:lvl1pPr>
            <a:lvl2pPr marL="133527" indent="0" algn="ctr">
              <a:buNone/>
              <a:defRPr sz="584"/>
            </a:lvl2pPr>
            <a:lvl3pPr marL="267053" indent="0" algn="ctr">
              <a:buNone/>
              <a:defRPr sz="527"/>
            </a:lvl3pPr>
            <a:lvl4pPr marL="400580" indent="0" algn="ctr">
              <a:buNone/>
              <a:defRPr sz="467"/>
            </a:lvl4pPr>
            <a:lvl5pPr marL="534107" indent="0" algn="ctr">
              <a:buNone/>
              <a:defRPr sz="467"/>
            </a:lvl5pPr>
            <a:lvl6pPr marL="667632" indent="0" algn="ctr">
              <a:buNone/>
              <a:defRPr sz="467"/>
            </a:lvl6pPr>
            <a:lvl7pPr marL="801160" indent="0" algn="ctr">
              <a:buNone/>
              <a:defRPr sz="467"/>
            </a:lvl7pPr>
            <a:lvl8pPr marL="934686" indent="0" algn="ctr">
              <a:buNone/>
              <a:defRPr sz="467"/>
            </a:lvl8pPr>
            <a:lvl9pPr marL="1068212" indent="0" algn="ctr">
              <a:buNone/>
              <a:defRPr sz="467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>
          <a:xfrm>
            <a:off x="594604" y="3102129"/>
            <a:ext cx="5940000" cy="1296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signature.</a:t>
            </a:r>
            <a:br>
              <a:rPr lang="fr-FR" sz="1200" dirty="0">
                <a:effectLst/>
                <a:latin typeface="Unistra A" panose="02000503030000020000" pitchFamily="2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r-FR" sz="1200" dirty="0">
                <a:effectLst/>
                <a:latin typeface="Unistra A" panose="0200050303000002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Cliquez pour insérer l’image. Choisir l’image-signature générique </a:t>
            </a:r>
            <a:r>
              <a:rPr lang="fr-FR" sz="1200" dirty="0" err="1">
                <a:effectLst/>
                <a:latin typeface="Unistra A" panose="0200050303000002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large_fond_blanc</a:t>
            </a:r>
            <a:r>
              <a:rPr lang="fr-FR" sz="1200" dirty="0">
                <a:effectLst/>
                <a:latin typeface="Unistra A" panose="0200050303000002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au format .png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604" y="4517572"/>
            <a:ext cx="5549673" cy="3698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buFontTx/>
              <a:buNone/>
              <a:defRPr/>
            </a:lvl2pPr>
            <a:lvl3pPr marL="267053" indent="0">
              <a:buFontTx/>
              <a:buNone/>
              <a:defRPr/>
            </a:lvl3pPr>
          </a:lstStyle>
          <a:p>
            <a:pPr lvl="0"/>
            <a:r>
              <a:rPr lang="fr-FR" dirty="0"/>
              <a:t>Par « Prénom Nom », date</a:t>
            </a:r>
          </a:p>
        </p:txBody>
      </p:sp>
    </p:spTree>
    <p:extLst>
      <p:ext uri="{BB962C8B-B14F-4D97-AF65-F5344CB8AC3E}">
        <p14:creationId xmlns:p14="http://schemas.microsoft.com/office/powerpoint/2010/main" val="376751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texte  et 1 contenu (visuel, graph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421313" y="1366838"/>
            <a:ext cx="3094037" cy="3140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3pPr marL="267053" indent="0">
              <a:buFont typeface="Arial" panose="020B0604020202020204" pitchFamily="34" charset="0"/>
              <a:buNone/>
              <a:defRPr/>
            </a:lvl3pPr>
            <a:lvl4pPr marL="400579" indent="0">
              <a:buNone/>
              <a:defRPr/>
            </a:lvl4pPr>
            <a:lvl5pPr marL="534106" indent="0">
              <a:buNone/>
              <a:defRPr/>
            </a:lvl5pPr>
          </a:lstStyle>
          <a:p>
            <a:pPr lvl="0"/>
            <a:r>
              <a:rPr lang="fr-FR" dirty="0"/>
              <a:t>Cliquer sur l’icône de votre choix pour ajouter le contenu correspondant.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56202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074038-2084-4D59-866B-2A7CFE60D4CB}" type="datetime1">
              <a:rPr lang="fr-FR" smtClean="0"/>
              <a:pPr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6157"/>
            <a:ext cx="4237264" cy="314075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fr-FR" b="0" smtClean="0"/>
            </a:lvl1pPr>
            <a:lvl2pPr>
              <a:defRPr lang="fr-FR" sz="4000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 dirty="0"/>
              <a:t>Un propos par page. Saisie du texte avec utilisation du gras pour les points importants.</a:t>
            </a:r>
          </a:p>
        </p:txBody>
      </p:sp>
    </p:spTree>
    <p:extLst>
      <p:ext uri="{BB962C8B-B14F-4D97-AF65-F5344CB8AC3E}">
        <p14:creationId xmlns:p14="http://schemas.microsoft.com/office/powerpoint/2010/main" val="25358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contenus avec puces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28435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074038-2084-4D59-866B-2A7CFE60D4CB}" type="datetime1">
              <a:rPr lang="fr-FR" smtClean="0"/>
              <a:pPr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4776106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776106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628649" y="1366157"/>
            <a:ext cx="4776107" cy="314075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400" dirty="0" smtClean="0"/>
            </a:lvl1pPr>
            <a:lvl2pPr>
              <a:defRPr sz="2200"/>
            </a:lvl2pPr>
          </a:lstStyle>
          <a:p>
            <a:pPr lvl="0"/>
            <a:r>
              <a:rPr lang="fr-FR" dirty="0"/>
              <a:t>Premier point</a:t>
            </a:r>
          </a:p>
          <a:p>
            <a:pPr lvl="0"/>
            <a:r>
              <a:rPr lang="fr-FR" dirty="0"/>
              <a:t>Deuxième point</a:t>
            </a:r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7"/>
          </p:nvPr>
        </p:nvSpPr>
        <p:spPr>
          <a:xfrm>
            <a:off x="5905500" y="0"/>
            <a:ext cx="3249871" cy="46838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5194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s, 2 visuels, mots-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25187"/>
              </p:ext>
            </p:extLst>
          </p:nvPr>
        </p:nvGraphicFramePr>
        <p:xfrm>
          <a:off x="6081" y="4715452"/>
          <a:ext cx="9149291" cy="662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C501BB-F32A-4A81-8EB8-5DE78F97124E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6158"/>
            <a:ext cx="3600000" cy="50074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fr-FR" b="0" smtClean="0"/>
            </a:lvl1pPr>
            <a:lvl2pPr>
              <a:defRPr lang="fr-FR" sz="4000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 dirty="0"/>
              <a:t>Mot-clé 1</a:t>
            </a:r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7"/>
          </p:nvPr>
        </p:nvSpPr>
        <p:spPr>
          <a:xfrm>
            <a:off x="623658" y="1956759"/>
            <a:ext cx="3599999" cy="2359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4915351" y="1366158"/>
            <a:ext cx="3600000" cy="50074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fr-FR" b="0" smtClean="0"/>
            </a:lvl1pPr>
            <a:lvl2pPr>
              <a:defRPr lang="fr-FR" sz="4000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 dirty="0"/>
              <a:t>Mot-clé 2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9"/>
          </p:nvPr>
        </p:nvSpPr>
        <p:spPr>
          <a:xfrm>
            <a:off x="4915353" y="1956759"/>
            <a:ext cx="3599999" cy="2359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623207" y="4384273"/>
            <a:ext cx="3600450" cy="2529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0" indent="0">
              <a:buNone/>
              <a:defRPr sz="1400"/>
            </a:lvl2pPr>
            <a:lvl3pPr marL="267053" indent="0">
              <a:buFont typeface="Arial" panose="020B0604020202020204" pitchFamily="34" charset="0"/>
              <a:buNone/>
              <a:defRPr sz="1400"/>
            </a:lvl3pPr>
            <a:lvl4pPr marL="400579" indent="0">
              <a:buNone/>
              <a:defRPr sz="1400"/>
            </a:lvl4pPr>
            <a:lvl5pPr marL="534106" indent="0">
              <a:buNone/>
              <a:defRPr sz="1400"/>
            </a:lvl5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1" y="4384273"/>
            <a:ext cx="3600450" cy="2529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0" indent="0">
              <a:buNone/>
              <a:defRPr sz="1400"/>
            </a:lvl2pPr>
            <a:lvl3pPr marL="267053" indent="0">
              <a:buFont typeface="Arial" panose="020B0604020202020204" pitchFamily="34" charset="0"/>
              <a:buNone/>
              <a:defRPr sz="1400"/>
            </a:lvl3pPr>
            <a:lvl4pPr marL="400579" indent="0">
              <a:buNone/>
              <a:defRPr sz="1400"/>
            </a:lvl4pPr>
            <a:lvl5pPr marL="534106" indent="0">
              <a:buNone/>
              <a:defRPr sz="1400"/>
            </a:lvl5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134517966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06812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C501BB-F32A-4A81-8EB8-5DE78F97124E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94962147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77404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C501BB-F32A-4A81-8EB8-5DE78F97124E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21818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contact"/>
          <p:cNvSpPr txBox="1"/>
          <p:nvPr/>
        </p:nvSpPr>
        <p:spPr>
          <a:xfrm>
            <a:off x="628651" y="582962"/>
            <a:ext cx="3393620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dirty="0"/>
              <a:t>Contact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728663" y="1279525"/>
            <a:ext cx="4741862" cy="592138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0" indent="0">
              <a:buNone/>
              <a:defRPr/>
            </a:lvl2pPr>
            <a:lvl3pPr marL="267053" indent="0">
              <a:buFont typeface="Arial" panose="020B0604020202020204" pitchFamily="34" charset="0"/>
              <a:buNone/>
              <a:defRPr/>
            </a:lvl3pPr>
            <a:lvl4pPr marL="400579" indent="0">
              <a:buNone/>
              <a:defRPr/>
            </a:lvl4pPr>
            <a:lvl5pPr marL="534106" indent="0">
              <a:buNone/>
              <a:defRPr/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663" y="1938111"/>
            <a:ext cx="4741862" cy="59213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0" indent="0">
              <a:buNone/>
              <a:defRPr/>
            </a:lvl2pPr>
            <a:lvl3pPr marL="267053" indent="0">
              <a:buFont typeface="Arial" panose="020B0604020202020204" pitchFamily="34" charset="0"/>
              <a:buNone/>
              <a:defRPr/>
            </a:lvl3pPr>
            <a:lvl4pPr marL="400579" indent="0">
              <a:buNone/>
              <a:defRPr/>
            </a:lvl4pPr>
            <a:lvl5pPr marL="534106" indent="0">
              <a:buNone/>
              <a:defRPr/>
            </a:lvl5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 hasCustomPrompt="1"/>
          </p:nvPr>
        </p:nvSpPr>
        <p:spPr>
          <a:xfrm>
            <a:off x="728663" y="2650899"/>
            <a:ext cx="4741862" cy="1137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Cliquer pour insérer l’image signature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728663" y="3819843"/>
            <a:ext cx="4741862" cy="44735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267053" indent="0">
              <a:buFont typeface="Arial" panose="020B0604020202020204" pitchFamily="34" charset="0"/>
              <a:buNone/>
              <a:defRPr/>
            </a:lvl3pPr>
            <a:lvl4pPr marL="400579" indent="0">
              <a:buNone/>
              <a:defRPr/>
            </a:lvl4pPr>
            <a:lvl5pPr marL="534106" indent="0">
              <a:buNone/>
              <a:defRPr/>
            </a:lvl5pPr>
          </a:lstStyle>
          <a:p>
            <a:pPr lvl="0"/>
            <a:r>
              <a:rPr lang="fr-FR" dirty="0"/>
              <a:t>Adresse mail</a:t>
            </a:r>
          </a:p>
        </p:txBody>
      </p:sp>
    </p:spTree>
    <p:extLst>
      <p:ext uri="{BB962C8B-B14F-4D97-AF65-F5344CB8AC3E}">
        <p14:creationId xmlns:p14="http://schemas.microsoft.com/office/powerpoint/2010/main" val="163331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73799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1BB-F32A-4A81-8EB8-5DE78F97124E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_sommaire"/>
          <p:cNvSpPr txBox="1"/>
          <p:nvPr/>
        </p:nvSpPr>
        <p:spPr>
          <a:xfrm>
            <a:off x="628651" y="582962"/>
            <a:ext cx="3393620" cy="634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12663653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V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613311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+mj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+mj-lt"/>
                          <a:cs typeface="Unistra A"/>
                        </a:rPr>
                        <a:t> de Strasbourg</a:t>
                      </a:r>
                      <a:endParaRPr lang="fr-F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9" y="1282313"/>
            <a:ext cx="5922826" cy="1859722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Titre du chapitre avec utilisation du gras pour éléments importants.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9" y="396446"/>
            <a:ext cx="7886700" cy="4781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133527" indent="0">
              <a:buNone/>
              <a:defRPr sz="584">
                <a:solidFill>
                  <a:schemeClr val="tx1">
                    <a:tint val="75000"/>
                  </a:schemeClr>
                </a:solidFill>
              </a:defRPr>
            </a:lvl2pPr>
            <a:lvl3pPr marL="267053" indent="0">
              <a:buNone/>
              <a:defRPr sz="527">
                <a:solidFill>
                  <a:schemeClr val="tx1">
                    <a:tint val="75000"/>
                  </a:schemeClr>
                </a:solidFill>
              </a:defRPr>
            </a:lvl3pPr>
            <a:lvl4pPr marL="400580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4pPr>
            <a:lvl5pPr marL="534107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5pPr>
            <a:lvl6pPr marL="667632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6pPr>
            <a:lvl7pPr marL="801160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7pPr>
            <a:lvl8pPr marL="934686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8pPr>
            <a:lvl9pPr marL="1068212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Chapitre Numéro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15452"/>
            <a:ext cx="1000734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7FB92-79DC-4359-A5FA-64747B848B2B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15452"/>
            <a:ext cx="5210378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15452"/>
            <a:ext cx="491247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946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V2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18189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9" y="1282313"/>
            <a:ext cx="5922826" cy="1859722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 avec utilisation du gras pour éléments importants.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9" y="396446"/>
            <a:ext cx="7886700" cy="4781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33527" indent="0">
              <a:buNone/>
              <a:defRPr sz="584">
                <a:solidFill>
                  <a:schemeClr val="tx1">
                    <a:tint val="75000"/>
                  </a:schemeClr>
                </a:solidFill>
              </a:defRPr>
            </a:lvl2pPr>
            <a:lvl3pPr marL="267053" indent="0">
              <a:buNone/>
              <a:defRPr sz="527">
                <a:solidFill>
                  <a:schemeClr val="tx1">
                    <a:tint val="75000"/>
                  </a:schemeClr>
                </a:solidFill>
              </a:defRPr>
            </a:lvl3pPr>
            <a:lvl4pPr marL="400580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4pPr>
            <a:lvl5pPr marL="534107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5pPr>
            <a:lvl6pPr marL="667632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6pPr>
            <a:lvl7pPr marL="801160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7pPr>
            <a:lvl8pPr marL="934686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8pPr>
            <a:lvl9pPr marL="1068212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Chapitre Numéro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15452"/>
            <a:ext cx="1000734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7FB92-79DC-4359-A5FA-64747B848B2B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15452"/>
            <a:ext cx="5210378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15452"/>
            <a:ext cx="491247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76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sans  puces (texte, tableau, graphique, image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57774"/>
              </p:ext>
            </p:extLst>
          </p:nvPr>
        </p:nvGraphicFramePr>
        <p:xfrm>
          <a:off x="6081" y="4715452"/>
          <a:ext cx="9149291" cy="662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8651" y="1371599"/>
            <a:ext cx="7886700" cy="3261123"/>
          </a:xfrm>
        </p:spPr>
        <p:txBody>
          <a:bodyPr>
            <a:normAutofit/>
          </a:bodyPr>
          <a:lstStyle>
            <a:lvl1pPr marL="0" indent="0">
              <a:buNone/>
              <a:defRPr sz="4000" b="0"/>
            </a:lvl1pPr>
            <a:lvl2pPr marL="0" indent="0">
              <a:buNone/>
              <a:defRPr sz="4000"/>
            </a:lvl2pPr>
          </a:lstStyle>
          <a:p>
            <a:pPr lvl="0"/>
            <a:r>
              <a:rPr lang="fr-FR" dirty="0"/>
              <a:t>Saisie du texte avec utilisation du gras pour les points importants</a:t>
            </a:r>
            <a:br>
              <a:rPr lang="fr-FR" dirty="0"/>
            </a:br>
            <a:r>
              <a:rPr lang="fr-FR" dirty="0"/>
              <a:t>ou insertion objet (tableau, visuel, graphique…).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074038-2084-4D59-866B-2A7CFE60D4CB}" type="datetime1">
              <a:rPr lang="fr-FR" smtClean="0"/>
              <a:pPr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47567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68983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27382"/>
            <a:ext cx="1000734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CDBE3-9771-4872-86F9-A0D103FB49C6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27382"/>
            <a:ext cx="5210378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27382"/>
            <a:ext cx="491247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59513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avec puc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1" y="285"/>
            <a:ext cx="9137919" cy="26939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07833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2862943"/>
            <a:ext cx="7886700" cy="1769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27382"/>
            <a:ext cx="1000734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CDBE3-9771-4872-86F9-A0D103FB49C6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27382"/>
            <a:ext cx="5210378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27382"/>
            <a:ext cx="491247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22388"/>
            <a:ext cx="7886700" cy="1220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 marL="400579" indent="0">
              <a:buFontTx/>
              <a:buNone/>
              <a:defRPr>
                <a:solidFill>
                  <a:schemeClr val="bg1"/>
                </a:solidFill>
              </a:defRPr>
            </a:lvl4pPr>
            <a:lvl5pPr marL="53410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3200" dirty="0"/>
              <a:t>Appuyer une idée et créer des respirations.</a:t>
            </a:r>
          </a:p>
        </p:txBody>
      </p:sp>
    </p:spTree>
    <p:extLst>
      <p:ext uri="{BB962C8B-B14F-4D97-AF65-F5344CB8AC3E}">
        <p14:creationId xmlns:p14="http://schemas.microsoft.com/office/powerpoint/2010/main" val="283035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avec puc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1" y="285"/>
            <a:ext cx="4582247" cy="47151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74141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6299" y="573931"/>
            <a:ext cx="3829051" cy="4058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27382"/>
            <a:ext cx="1000734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CDBE3-9771-4872-86F9-A0D103FB49C6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27382"/>
            <a:ext cx="5210378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27382"/>
            <a:ext cx="491247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3959677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3959677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22388"/>
            <a:ext cx="3959678" cy="151002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 marL="400579" indent="0">
              <a:buFontTx/>
              <a:buNone/>
              <a:defRPr>
                <a:solidFill>
                  <a:schemeClr val="bg1"/>
                </a:solidFill>
              </a:defRPr>
            </a:lvl4pPr>
            <a:lvl5pPr marL="53410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3200" dirty="0"/>
              <a:t>Appuyer une idée et créer des respirations.</a:t>
            </a:r>
          </a:p>
        </p:txBody>
      </p:sp>
    </p:spTree>
    <p:extLst>
      <p:ext uri="{BB962C8B-B14F-4D97-AF65-F5344CB8AC3E}">
        <p14:creationId xmlns:p14="http://schemas.microsoft.com/office/powerpoint/2010/main" val="302046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s et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33707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074038-2084-4D59-866B-2A7CFE60D4CB}" type="datetime1">
              <a:rPr lang="fr-FR" smtClean="0"/>
              <a:pPr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6157"/>
            <a:ext cx="7886700" cy="1332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fr-FR" b="0" smtClean="0"/>
            </a:lvl1pPr>
            <a:lvl2pPr>
              <a:defRPr lang="fr-FR" sz="4000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 dirty="0"/>
              <a:t>Un propos par page. Saisie du texte avec utilisation du gras pour les points importants.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28650" y="2906713"/>
            <a:ext cx="2386013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Espace réservé pour une image  11"/>
          <p:cNvSpPr>
            <a:spLocks noGrp="1"/>
          </p:cNvSpPr>
          <p:nvPr>
            <p:ph type="pic" sz="quarter" idx="16"/>
          </p:nvPr>
        </p:nvSpPr>
        <p:spPr>
          <a:xfrm>
            <a:off x="3378994" y="2906713"/>
            <a:ext cx="2386013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7"/>
          </p:nvPr>
        </p:nvSpPr>
        <p:spPr>
          <a:xfrm>
            <a:off x="6129337" y="2906713"/>
            <a:ext cx="2386013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7891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1" y="573931"/>
            <a:ext cx="7886700" cy="69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4604" y="4683838"/>
            <a:ext cx="10007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3C501BB-F32A-4A81-8EB8-5DE78F97124E}" type="datetime1">
              <a:rPr lang="fr-FR" smtClean="0"/>
              <a:pPr/>
              <a:t>11/01/2026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15716" y="4683838"/>
            <a:ext cx="5210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81" y="4683838"/>
            <a:ext cx="5885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97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hf hdr="0"/>
  <p:txStyles>
    <p:titleStyle>
      <a:lvl1pPr algn="l" defTabSz="26705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363" marR="0" indent="-360363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35000"/>
        <a:buFont typeface="Wingdings" charset="2"/>
        <a:buChar char="u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267053" rtl="0" eaLnBrk="1" latinLnBrk="0" hangingPunct="1">
        <a:lnSpc>
          <a:spcPct val="100000"/>
        </a:lnSpc>
        <a:spcBef>
          <a:spcPts val="0"/>
        </a:spcBef>
        <a:buFont typeface="Unistra A" panose="02000503030000020000" pitchFamily="2" charset="0"/>
        <a:buChar char="—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67053" indent="0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467343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4pPr>
      <a:lvl5pPr marL="600870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5pPr>
      <a:lvl6pPr marL="734397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6pPr>
      <a:lvl7pPr marL="867923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7pPr>
      <a:lvl8pPr marL="1001449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8pPr>
      <a:lvl9pPr marL="1134976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1pPr>
      <a:lvl2pPr marL="133527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2pPr>
      <a:lvl3pPr marL="267053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3pPr>
      <a:lvl4pPr marL="400580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4pPr>
      <a:lvl5pPr marL="534107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5pPr>
      <a:lvl6pPr marL="667632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6pPr>
      <a:lvl7pPr marL="801160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7pPr>
      <a:lvl8pPr marL="934686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8pPr>
      <a:lvl9pPr marL="1068212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hyperlink" Target="https://www.orientest.fr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ac-strasbourg.fr/portes-ouvertes-des-lycees-cfa-et-etablissements-du-superieur-d-alsace-12219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hyperlink" Target="https://www.education.gouv.fr/plan-avenir-l-orientation-pour-que-l-avenir-soit-un-choix-450556" TargetMode="External"/><Relationship Id="rId4" Type="http://schemas.openxmlformats.org/officeDocument/2006/relationships/hyperlink" Target="https://www.education.gouv.fr/bo/2025/Hebdo27/MENE2519127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hyperlink" Target="https://nuage07.apps.education.fr/index.php/s/xQYMnHAY78nQGG2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hyperlink" Target="https://www.onisep.fr/avenir-s/accompagner-les-eleves/ressources/encourager-vos-eleves-a-decouvrir-les-competences-a-s-orienter-et-du-xxi-siecle/le-referentiel-des-competences-a-s-orienter-au-lycee-version-actualisee" TargetMode="External"/><Relationship Id="rId4" Type="http://schemas.openxmlformats.org/officeDocument/2006/relationships/hyperlink" Target="https://www.education.gouv.fr/bo/2025/Hebdo27/MENE2519127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hyperlink" Target="https://www.education.gouv.fr/bo/2025/Hebdo27/MENE2519127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mailto:noria-contact@unistra.fr" TargetMode="External"/><Relationship Id="rId5" Type="http://schemas.openxmlformats.org/officeDocument/2006/relationships/hyperlink" Target="https://projet-noria.fr/" TargetMode="Externa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notesSlide" Target="../notesSlides/notesSlide9.xml"/><Relationship Id="rId7" Type="http://schemas.openxmlformats.org/officeDocument/2006/relationships/hyperlink" Target="https://www.ju-strasbourg.fr/visiteurs#c3586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s://www.ju-strasbourg.fr/websites/ju/JU_plan_2024.pdf" TargetMode="External"/><Relationship Id="rId5" Type="http://schemas.openxmlformats.org/officeDocument/2006/relationships/hyperlink" Target="https://www.ju-strasbourg.fr/visiteurs#c35859" TargetMode="External"/><Relationship Id="rId4" Type="http://schemas.openxmlformats.org/officeDocument/2006/relationships/hyperlink" Target="http://recherche.ju-strasbourg.fr/recherche/cherch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8703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riangle rectangle 25"/>
          <p:cNvSpPr/>
          <p:nvPr/>
        </p:nvSpPr>
        <p:spPr>
          <a:xfrm rot="5400000">
            <a:off x="2000250" y="-2000250"/>
            <a:ext cx="5143500" cy="9144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Triangle rectangle 24"/>
          <p:cNvSpPr/>
          <p:nvPr/>
        </p:nvSpPr>
        <p:spPr>
          <a:xfrm rot="5400000">
            <a:off x="-189010" y="176677"/>
            <a:ext cx="3427200" cy="30492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4637220"/>
            <a:ext cx="9144000" cy="51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07D076-64ED-4BD9-BD0D-F7969255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82" y="4637561"/>
            <a:ext cx="1436827" cy="517088"/>
          </a:xfrm>
          <a:prstGeom prst="rect">
            <a:avLst/>
          </a:prstGeom>
        </p:spPr>
      </p:pic>
      <p:sp>
        <p:nvSpPr>
          <p:cNvPr id="22" name="Triangle rectangle 21"/>
          <p:cNvSpPr/>
          <p:nvPr/>
        </p:nvSpPr>
        <p:spPr>
          <a:xfrm rot="16200000">
            <a:off x="2263283" y="-2238520"/>
            <a:ext cx="4617434" cy="9144000"/>
          </a:xfrm>
          <a:prstGeom prst="rtTriangl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772001" y="357652"/>
            <a:ext cx="3600000" cy="36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71994" y="390787"/>
            <a:ext cx="3600002" cy="360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Journées </a:t>
            </a:r>
          </a:p>
          <a:p>
            <a:pPr algn="ctr"/>
            <a:r>
              <a:rPr lang="fr-FR" sz="24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universités </a:t>
            </a:r>
          </a:p>
          <a:p>
            <a:pPr algn="ctr"/>
            <a:r>
              <a:rPr lang="fr-FR" sz="24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des formations post bac</a:t>
            </a:r>
          </a:p>
          <a:p>
            <a:pPr algn="ctr"/>
            <a:r>
              <a:rPr lang="fr-FR" sz="24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et 6 février 2026</a:t>
            </a:r>
          </a:p>
          <a:p>
            <a:pPr algn="ctr"/>
            <a:endParaRPr lang="fr-FR" sz="24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préparer </a:t>
            </a:r>
          </a:p>
          <a:p>
            <a:pPr algn="ctr"/>
            <a:r>
              <a:rPr lang="fr-FR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élèves ?</a:t>
            </a:r>
            <a:endParaRPr lang="fr-FR" sz="3600" b="1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9378" y="4680192"/>
            <a:ext cx="5076352" cy="446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janvier 2026 </a:t>
            </a:r>
            <a:r>
              <a:rPr lang="fr-FR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fr-FR" i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13h </a:t>
            </a:r>
            <a:r>
              <a:rPr lang="fr-FR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fr-FR" i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visioconférence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64C1757-21F4-4E36-97B5-33911C2F4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95" y="4655294"/>
            <a:ext cx="726176" cy="5069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F510E61-5CD4-4B8C-BAE7-69FA1F1A8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17" y="4749449"/>
            <a:ext cx="912350" cy="3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34401" y="1"/>
            <a:ext cx="367200" cy="79064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avec coins arrondis du même côté 28">
            <a:extLst>
              <a:ext uri="{FF2B5EF4-FFF2-40B4-BE49-F238E27FC236}">
                <a16:creationId xmlns:a16="http://schemas.microsoft.com/office/drawing/2014/main" id="{3E708C71-8031-4E7D-8361-F24FE24A18F9}"/>
              </a:ext>
            </a:extLst>
          </p:cNvPr>
          <p:cNvSpPr/>
          <p:nvPr/>
        </p:nvSpPr>
        <p:spPr>
          <a:xfrm rot="5400000">
            <a:off x="3945515" y="-3658377"/>
            <a:ext cx="346959" cy="8237994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601" y="790646"/>
            <a:ext cx="367200" cy="4352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776298"/>
            <a:ext cx="9143998" cy="18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01" y="790646"/>
            <a:ext cx="367200" cy="435285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01" y="0"/>
            <a:ext cx="367200" cy="79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390" y="260239"/>
            <a:ext cx="8516104" cy="3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Ressources complémentaires : calendrier des prochains événements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55424-6254-9779-6B13-FF355032E8AB}"/>
              </a:ext>
            </a:extLst>
          </p:cNvPr>
          <p:cNvSpPr/>
          <p:nvPr/>
        </p:nvSpPr>
        <p:spPr>
          <a:xfrm>
            <a:off x="1042878" y="964734"/>
            <a:ext cx="7714126" cy="61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24 janvier - Mulhouse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Salon de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l’ORientation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l’Évolution Professionnelle et de l’emploi- SOREPE</a:t>
            </a:r>
          </a:p>
          <a:p>
            <a:pPr lvl="1"/>
            <a:r>
              <a:rPr lang="fr-FR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https://www.m2a.fr/enseignement-superieur/salon-orientation-evolution-professionnelle-emploi/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382C2-7443-4EE5-9E35-AE42D3FAA54C}"/>
              </a:ext>
            </a:extLst>
          </p:cNvPr>
          <p:cNvSpPr/>
          <p:nvPr/>
        </p:nvSpPr>
        <p:spPr>
          <a:xfrm>
            <a:off x="1042878" y="1906631"/>
            <a:ext cx="7714126" cy="61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30 et 31 janvier - Colmar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Salon Formation – Emploi Alsace – SFEA</a:t>
            </a:r>
          </a:p>
          <a:p>
            <a:pPr lvl="1"/>
            <a:r>
              <a:rPr lang="fr-FR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https://www.sfe-alsace.com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BD5726-5743-4445-9348-1D05856FC5B0}"/>
              </a:ext>
            </a:extLst>
          </p:cNvPr>
          <p:cNvSpPr/>
          <p:nvPr/>
        </p:nvSpPr>
        <p:spPr>
          <a:xfrm>
            <a:off x="1042878" y="2848528"/>
            <a:ext cx="7714126" cy="61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5 et 6 février - Strasbourg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Journées des universités et des formations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post-bac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JU</a:t>
            </a:r>
          </a:p>
          <a:p>
            <a:pPr lvl="1"/>
            <a:r>
              <a:rPr lang="fr-FR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www.ju-strasbourg.fr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83D9E-D746-4943-9F55-7A95AAE09D93}"/>
              </a:ext>
            </a:extLst>
          </p:cNvPr>
          <p:cNvSpPr/>
          <p:nvPr/>
        </p:nvSpPr>
        <p:spPr>
          <a:xfrm>
            <a:off x="1042878" y="3700393"/>
            <a:ext cx="7714126" cy="88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7 mars – Mulhouse, Colmar, Sélestat, Illkirch, Strasbourg, Schiltigheim, Haguenau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Journées portes ouvertes des deux universités d’Alsace : UHA et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Unistra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jpo.uha.fr / jpo.unistra.fr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4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34401" y="1"/>
            <a:ext cx="367200" cy="79064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avec coins arrondis du même côté 28">
            <a:extLst>
              <a:ext uri="{FF2B5EF4-FFF2-40B4-BE49-F238E27FC236}">
                <a16:creationId xmlns:a16="http://schemas.microsoft.com/office/drawing/2014/main" id="{3E708C71-8031-4E7D-8361-F24FE24A18F9}"/>
              </a:ext>
            </a:extLst>
          </p:cNvPr>
          <p:cNvSpPr/>
          <p:nvPr/>
        </p:nvSpPr>
        <p:spPr>
          <a:xfrm rot="5400000">
            <a:off x="3643509" y="-3356376"/>
            <a:ext cx="346959" cy="7633985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601" y="790646"/>
            <a:ext cx="367200" cy="4352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776298"/>
            <a:ext cx="9143998" cy="18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01" y="790646"/>
            <a:ext cx="367200" cy="435285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01" y="0"/>
            <a:ext cx="367200" cy="79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391" y="243461"/>
            <a:ext cx="7534590" cy="3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Ressources complémentaires : les portes ouvertes en Alsace</a:t>
            </a:r>
          </a:p>
        </p:txBody>
      </p:sp>
      <p:pic>
        <p:nvPicPr>
          <p:cNvPr id="2" name="Image 1">
            <a:hlinkClick r:id="rId4"/>
            <a:extLst>
              <a:ext uri="{FF2B5EF4-FFF2-40B4-BE49-F238E27FC236}">
                <a16:creationId xmlns:a16="http://schemas.microsoft.com/office/drawing/2014/main" id="{FDA33C61-E27F-46DC-8E8D-BCEE31A5F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983" y="1349658"/>
            <a:ext cx="3497230" cy="2221954"/>
          </a:xfrm>
          <a:prstGeom prst="rect">
            <a:avLst/>
          </a:prstGeom>
        </p:spPr>
      </p:pic>
      <p:sp>
        <p:nvSpPr>
          <p:cNvPr id="3" name="Freeform 3">
            <a:hlinkClick r:id="rId6" tooltip="https://www.orientest.fr"/>
            <a:extLst>
              <a:ext uri="{FF2B5EF4-FFF2-40B4-BE49-F238E27FC236}">
                <a16:creationId xmlns:a16="http://schemas.microsoft.com/office/drawing/2014/main" id="{6C07C756-E3EF-4840-42AE-CE1960F5BCB9}"/>
              </a:ext>
            </a:extLst>
          </p:cNvPr>
          <p:cNvSpPr/>
          <p:nvPr/>
        </p:nvSpPr>
        <p:spPr>
          <a:xfrm>
            <a:off x="5720496" y="1577236"/>
            <a:ext cx="3239903" cy="1984256"/>
          </a:xfrm>
          <a:custGeom>
            <a:avLst/>
            <a:gdLst/>
            <a:ahLst/>
            <a:cxnLst/>
            <a:rect l="l" t="t" r="r" b="b"/>
            <a:pathLst>
              <a:path w="12336468" h="7386460">
                <a:moveTo>
                  <a:pt x="0" y="0"/>
                </a:moveTo>
                <a:lnTo>
                  <a:pt x="12336468" y="0"/>
                </a:lnTo>
                <a:lnTo>
                  <a:pt x="12336468" y="7386460"/>
                </a:lnTo>
                <a:lnTo>
                  <a:pt x="0" y="73864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55424-6254-9779-6B13-FF355032E8AB}"/>
              </a:ext>
            </a:extLst>
          </p:cNvPr>
          <p:cNvSpPr/>
          <p:nvPr/>
        </p:nvSpPr>
        <p:spPr>
          <a:xfrm>
            <a:off x="1009323" y="905878"/>
            <a:ext cx="3680830" cy="3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web de l’académie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B58F7-58E4-FAF9-FAF9-FA8BB9B9B019}"/>
              </a:ext>
            </a:extLst>
          </p:cNvPr>
          <p:cNvSpPr/>
          <p:nvPr/>
        </p:nvSpPr>
        <p:spPr>
          <a:xfrm>
            <a:off x="5150330" y="887677"/>
            <a:ext cx="4235013" cy="3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la plateforme </a:t>
            </a:r>
            <a:r>
              <a:rPr lang="fr-FR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Orient’EST</a:t>
            </a:r>
            <a:endParaRPr lang="fr-FR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F7F18-0E8C-45E4-95D7-54644688A4E9}"/>
              </a:ext>
            </a:extLst>
          </p:cNvPr>
          <p:cNvSpPr/>
          <p:nvPr/>
        </p:nvSpPr>
        <p:spPr>
          <a:xfrm>
            <a:off x="1527983" y="3834401"/>
            <a:ext cx="7432416" cy="3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lang="fr-FR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Parcoursup</a:t>
            </a:r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sur la fiche descriptive de chaque formation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3B86A8-0F26-460A-B89B-4ECA988FFB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07" y="4233227"/>
            <a:ext cx="2171812" cy="457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15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riangle rectangle 21"/>
          <p:cNvSpPr/>
          <p:nvPr/>
        </p:nvSpPr>
        <p:spPr>
          <a:xfrm rot="16200000">
            <a:off x="2000250" y="-2000251"/>
            <a:ext cx="5143500" cy="9144000"/>
          </a:xfrm>
          <a:prstGeom prst="rtTriangl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riangle rectangle 25"/>
          <p:cNvSpPr/>
          <p:nvPr/>
        </p:nvSpPr>
        <p:spPr>
          <a:xfrm rot="5400000">
            <a:off x="2000248" y="-2000250"/>
            <a:ext cx="5143500" cy="9144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772001" y="771750"/>
            <a:ext cx="3600000" cy="36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riangle rectangle 24"/>
          <p:cNvSpPr/>
          <p:nvPr/>
        </p:nvSpPr>
        <p:spPr>
          <a:xfrm rot="5400000">
            <a:off x="-189000" y="188999"/>
            <a:ext cx="3427200" cy="30492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71997" y="771749"/>
            <a:ext cx="3600002" cy="360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2</a:t>
            </a:r>
          </a:p>
          <a:p>
            <a:pPr algn="ctr"/>
            <a:r>
              <a:rPr lang="fr-FR" sz="3200" spc="-12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Questions/Réponses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4534158"/>
            <a:ext cx="9144000" cy="446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5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riangle rectangle 21"/>
          <p:cNvSpPr/>
          <p:nvPr/>
        </p:nvSpPr>
        <p:spPr>
          <a:xfrm rot="16200000">
            <a:off x="2000250" y="-2000251"/>
            <a:ext cx="5143500" cy="9144000"/>
          </a:xfrm>
          <a:prstGeom prst="rtTriangl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/>
          <p:cNvSpPr/>
          <p:nvPr/>
        </p:nvSpPr>
        <p:spPr>
          <a:xfrm rot="5400000">
            <a:off x="2000248" y="-2000250"/>
            <a:ext cx="5143500" cy="9144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772001" y="771750"/>
            <a:ext cx="3600000" cy="36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25" name="Triangle rectangle 24"/>
          <p:cNvSpPr/>
          <p:nvPr/>
        </p:nvSpPr>
        <p:spPr>
          <a:xfrm rot="5400000">
            <a:off x="-189000" y="191701"/>
            <a:ext cx="3427200" cy="30492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771997" y="771749"/>
            <a:ext cx="3600002" cy="360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ysClr val="windowText" lastClr="000000"/>
                </a:solidFill>
              </a:rPr>
              <a:t>Merci de </a:t>
            </a:r>
          </a:p>
          <a:p>
            <a:pPr algn="ctr"/>
            <a:r>
              <a:rPr lang="fr-FR" sz="3200" b="1" dirty="0">
                <a:solidFill>
                  <a:sysClr val="windowText" lastClr="000000"/>
                </a:solidFill>
              </a:rPr>
              <a:t>votre attention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4534158"/>
            <a:ext cx="9144000" cy="446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3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3601" y="790646"/>
            <a:ext cx="367200" cy="4352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776298"/>
            <a:ext cx="9143998" cy="18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01" y="790646"/>
            <a:ext cx="367200" cy="435285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4401" y="1"/>
            <a:ext cx="367200" cy="79064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avec coins arrondis du même côté 13"/>
          <p:cNvSpPr/>
          <p:nvPr/>
        </p:nvSpPr>
        <p:spPr>
          <a:xfrm rot="5400000">
            <a:off x="2282400" y="-2096903"/>
            <a:ext cx="367200" cy="49320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01" y="0"/>
            <a:ext cx="367200" cy="79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03" y="183600"/>
            <a:ext cx="3470398" cy="3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Déroulé </a:t>
            </a:r>
            <a:r>
              <a:rPr lang="fr-FR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webinaire</a:t>
            </a:r>
            <a:endParaRPr lang="fr-FR" sz="1600" b="1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5191" y="624649"/>
            <a:ext cx="7556293" cy="77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1</a:t>
            </a:r>
            <a:r>
              <a:rPr lang="fr-FR" sz="28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Présentation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3933" y="1333511"/>
            <a:ext cx="7858807" cy="234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L’accompagnement à l’orientation</a:t>
            </a:r>
          </a:p>
          <a:p>
            <a:pPr lvl="1"/>
            <a:endParaRPr lang="fr-FR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ressources pédagogiques à votre disposition</a:t>
            </a:r>
          </a:p>
          <a:p>
            <a:pPr lvl="1"/>
            <a:endParaRPr lang="fr-FR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site des Journées des universités et des formations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post-bac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Ressources complémentaires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5191" y="3587129"/>
            <a:ext cx="7556293" cy="77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2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Questions / Réponses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545928" y="1295948"/>
            <a:ext cx="71507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545928" y="4277067"/>
            <a:ext cx="71507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3027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16778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0" y="16778"/>
            <a:ext cx="9144000" cy="514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riangle rectangle 21"/>
          <p:cNvSpPr/>
          <p:nvPr/>
        </p:nvSpPr>
        <p:spPr>
          <a:xfrm rot="16200000">
            <a:off x="2000250" y="-1983473"/>
            <a:ext cx="5143500" cy="9144000"/>
          </a:xfrm>
          <a:prstGeom prst="rtTriangl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riangle rectangle 25"/>
          <p:cNvSpPr/>
          <p:nvPr/>
        </p:nvSpPr>
        <p:spPr>
          <a:xfrm rot="5400000">
            <a:off x="2000248" y="-1983472"/>
            <a:ext cx="5143500" cy="9144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772001" y="788528"/>
            <a:ext cx="3600000" cy="36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riangle rectangle 24"/>
          <p:cNvSpPr/>
          <p:nvPr/>
        </p:nvSpPr>
        <p:spPr>
          <a:xfrm rot="5400000">
            <a:off x="-189000" y="205778"/>
            <a:ext cx="3427200" cy="30492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71997" y="788527"/>
            <a:ext cx="3600002" cy="360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1</a:t>
            </a:r>
          </a:p>
          <a:p>
            <a:pPr algn="ctr"/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Présentation</a:t>
            </a:r>
            <a:endParaRPr lang="fr-FR" sz="4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550936"/>
            <a:ext cx="9144000" cy="446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0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3601" y="790646"/>
            <a:ext cx="367200" cy="4352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776298"/>
            <a:ext cx="9143998" cy="18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01" y="790646"/>
            <a:ext cx="367200" cy="435285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4401" y="1"/>
            <a:ext cx="367200" cy="79064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avec coins arrondis du même côté 28"/>
          <p:cNvSpPr/>
          <p:nvPr/>
        </p:nvSpPr>
        <p:spPr>
          <a:xfrm rot="5400000">
            <a:off x="3021206" y="-2738166"/>
            <a:ext cx="346959" cy="6389367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01" y="0"/>
            <a:ext cx="367200" cy="79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930" y="283892"/>
            <a:ext cx="6502698" cy="334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fr-FR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L’accompagnement à l’orientation : </a:t>
            </a:r>
            <a:r>
              <a:rPr lang="fr-FR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Le Plan Avenir </a:t>
            </a:r>
            <a:endParaRPr lang="fr-FR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645D0888-FE95-E584-13A5-5525CABFC3F0}"/>
              </a:ext>
            </a:extLst>
          </p:cNvPr>
          <p:cNvSpPr txBox="1"/>
          <p:nvPr/>
        </p:nvSpPr>
        <p:spPr>
          <a:xfrm>
            <a:off x="1127312" y="830844"/>
            <a:ext cx="7763310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0" lvl="1" algn="l">
              <a:lnSpc>
                <a:spcPts val="252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  <a:hlinkClick r:id="rId5"/>
              </a:rPr>
              <a:t>Nouvelle politique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  <a:hlinkClick r:id="rId5"/>
              </a:rPr>
              <a:t>publique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  <a:hlinkClick r:id="rId5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  <a:hlinkClick r:id="rId5"/>
              </a:rPr>
              <a:t>d’orientation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  <a:hlinkClick r:id="rId5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  <a:hlinkClick r:id="rId5"/>
              </a:rPr>
              <a:t>depuis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  <a:hlinkClick r:id="rId5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  <a:hlinkClick r:id="rId5"/>
              </a:rPr>
              <a:t>juin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  <a:hlinkClick r:id="rId5"/>
              </a:rPr>
              <a:t> 2025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World Bold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BD7CB8A-0554-9891-747B-878D9CD3F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616" y="1317705"/>
            <a:ext cx="6024766" cy="3297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37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3601" y="790646"/>
            <a:ext cx="367200" cy="4352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776298"/>
            <a:ext cx="9143998" cy="18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01" y="790646"/>
            <a:ext cx="367200" cy="435285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4401" y="1"/>
            <a:ext cx="367200" cy="79064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avec coins arrondis du même côté 28"/>
          <p:cNvSpPr/>
          <p:nvPr/>
        </p:nvSpPr>
        <p:spPr>
          <a:xfrm rot="5400000">
            <a:off x="3021206" y="-2738166"/>
            <a:ext cx="346959" cy="6389367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01" y="0"/>
            <a:ext cx="367200" cy="79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930" y="283892"/>
            <a:ext cx="6502698" cy="334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fr-FR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L’accompagnement à l’orientation : </a:t>
            </a:r>
            <a:r>
              <a:rPr lang="fr-FR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Le Plan Avenir </a:t>
            </a:r>
            <a:endParaRPr lang="fr-FR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F5A15DD-0256-231A-70D9-73D99FF9CAA4}"/>
              </a:ext>
            </a:extLst>
          </p:cNvPr>
          <p:cNvSpPr txBox="1"/>
          <p:nvPr/>
        </p:nvSpPr>
        <p:spPr>
          <a:xfrm>
            <a:off x="1295091" y="3287863"/>
            <a:ext cx="10404712" cy="597043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439388" lvl="1" indent="-219694" algn="ctr">
              <a:lnSpc>
                <a:spcPts val="2604"/>
              </a:lnSpc>
              <a:buFont typeface="Arial"/>
              <a:buChar char="•"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50B19BF-DC12-1DA4-77AE-5E8C23EC0A90}"/>
              </a:ext>
            </a:extLst>
          </p:cNvPr>
          <p:cNvSpPr txBox="1"/>
          <p:nvPr/>
        </p:nvSpPr>
        <p:spPr>
          <a:xfrm>
            <a:off x="1285202" y="884031"/>
            <a:ext cx="5769940" cy="1583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0" lvl="1" algn="l">
              <a:lnSpc>
                <a:spcPts val="2520"/>
              </a:lnSpc>
            </a:pP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Objectifs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World Bold"/>
            </a:endParaRPr>
          </a:p>
          <a:p>
            <a:pPr marL="803910" lvl="2" indent="-285750" algn="l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Améliorer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l’orientation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 au collège et au lycée</a:t>
            </a:r>
          </a:p>
          <a:p>
            <a:pPr marL="803910" lvl="2" indent="-285750" algn="l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Former les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jeunes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 aux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  <a:hlinkClick r:id="rId5"/>
              </a:rPr>
              <a:t>compétences à s’orienter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World"/>
            </a:endParaRPr>
          </a:p>
          <a:p>
            <a:pPr marL="803910" lvl="2" indent="-285750" algn="l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Les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accompagner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 pour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qu’ils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développent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 des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capacités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d’adaptation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"/>
              </a:rPr>
              <a:t> tout au long de la vie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94DA926-7413-EFF7-B773-0955EC05C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808" y="859821"/>
            <a:ext cx="1161556" cy="1632186"/>
          </a:xfrm>
          <a:prstGeom prst="rect">
            <a:avLst/>
          </a:prstGeom>
        </p:spPr>
      </p:pic>
      <p:pic>
        <p:nvPicPr>
          <p:cNvPr id="7" name="Image 6">
            <a:hlinkClick r:id="rId7"/>
            <a:extLst>
              <a:ext uri="{FF2B5EF4-FFF2-40B4-BE49-F238E27FC236}">
                <a16:creationId xmlns:a16="http://schemas.microsoft.com/office/drawing/2014/main" id="{AE6E4B51-9822-EF76-F569-D49E888302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9718" y="3297004"/>
            <a:ext cx="6037090" cy="1106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ED9741A6-6C8E-7DD2-78E9-E6CD291D1036}"/>
              </a:ext>
            </a:extLst>
          </p:cNvPr>
          <p:cNvSpPr txBox="1"/>
          <p:nvPr/>
        </p:nvSpPr>
        <p:spPr>
          <a:xfrm>
            <a:off x="1328399" y="2827620"/>
            <a:ext cx="6487199" cy="309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0" lvl="1" algn="l">
              <a:lnSpc>
                <a:spcPts val="252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Mise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 oeuvre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73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3601" y="790646"/>
            <a:ext cx="367200" cy="4352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776298"/>
            <a:ext cx="9143998" cy="18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01" y="790646"/>
            <a:ext cx="367200" cy="435285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4401" y="1"/>
            <a:ext cx="367200" cy="79064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avec coins arrondis du même côté 28"/>
          <p:cNvSpPr/>
          <p:nvPr/>
        </p:nvSpPr>
        <p:spPr>
          <a:xfrm rot="5400000">
            <a:off x="3021206" y="-2738166"/>
            <a:ext cx="346959" cy="6389367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01" y="0"/>
            <a:ext cx="367200" cy="79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930" y="283892"/>
            <a:ext cx="6502698" cy="334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L’accompagnement à l’orientation : </a:t>
            </a:r>
            <a:r>
              <a:rPr lang="fr-FR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Le Plan Avenir </a:t>
            </a:r>
            <a:endParaRPr lang="fr-FR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F5A15DD-0256-231A-70D9-73D99FF9CAA4}"/>
              </a:ext>
            </a:extLst>
          </p:cNvPr>
          <p:cNvSpPr txBox="1"/>
          <p:nvPr/>
        </p:nvSpPr>
        <p:spPr>
          <a:xfrm>
            <a:off x="1127312" y="3287863"/>
            <a:ext cx="10404712" cy="597043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439388" lvl="1" indent="-219694" algn="ctr">
              <a:lnSpc>
                <a:spcPts val="2604"/>
              </a:lnSpc>
              <a:buFont typeface="Arial"/>
              <a:buChar char="•"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50B19BF-DC12-1DA4-77AE-5E8C23EC0A90}"/>
              </a:ext>
            </a:extLst>
          </p:cNvPr>
          <p:cNvSpPr txBox="1"/>
          <p:nvPr/>
        </p:nvSpPr>
        <p:spPr>
          <a:xfrm>
            <a:off x="1285201" y="887845"/>
            <a:ext cx="7632000" cy="970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0" lvl="1" algn="l">
              <a:lnSpc>
                <a:spcPts val="252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6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grandes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priorités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déclinées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 23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World Bold"/>
              </a:rPr>
              <a:t>mesures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World Bold"/>
            </a:endParaRPr>
          </a:p>
          <a:p>
            <a:pPr marL="194310" lvl="1" algn="l">
              <a:lnSpc>
                <a:spcPts val="2520"/>
              </a:lnSpc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World Bold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Faire de l'orientation un projet partagé </a:t>
            </a:r>
            <a:r>
              <a:rPr lang="fr-FR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⟶ Mesures 1 à 3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2CDA20E-7B52-A1EC-1F40-E3ED152D80E6}"/>
              </a:ext>
            </a:extLst>
          </p:cNvPr>
          <p:cNvSpPr txBox="1"/>
          <p:nvPr/>
        </p:nvSpPr>
        <p:spPr>
          <a:xfrm>
            <a:off x="1285201" y="1977567"/>
            <a:ext cx="7632000" cy="1191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Éduquer à l’orientation pour permettre à chaque élève de devenir acteur de son parcours 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World Bold"/>
            </a:endParaRPr>
          </a:p>
          <a:p>
            <a:r>
              <a:rPr lang="fr-FR" sz="16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⟶ Mesures 4 à 8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fr-FR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préparer les élèves aux études supérieures </a:t>
            </a:r>
            <a:r>
              <a:rPr lang="fr-FR" sz="16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⟶ Mesures 9 à 11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4 - </a:t>
            </a:r>
            <a:r>
              <a:rPr lang="fr-FR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Faciliter la transition entre le lycée et l’enseignement supérieur </a:t>
            </a:r>
            <a:r>
              <a:rPr lang="fr-FR" sz="16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⟶ Mesures 12 à 17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F22DA759-24CB-EFED-164F-E041DF8D03B9}"/>
              </a:ext>
            </a:extLst>
          </p:cNvPr>
          <p:cNvSpPr txBox="1"/>
          <p:nvPr/>
        </p:nvSpPr>
        <p:spPr>
          <a:xfrm>
            <a:off x="1285201" y="3276038"/>
            <a:ext cx="7632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 </a:t>
            </a:r>
            <a:r>
              <a:rPr lang="fr-FR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prendre en compte les besoins du pays, notamment dans les filières numériques, technologiques et d’ingénierie </a:t>
            </a:r>
            <a:r>
              <a:rPr lang="fr-FR" sz="16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⟶ Mesures 18 à 20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B1C25AA4-3D34-BB6E-59B5-5B29A27E46CC}"/>
              </a:ext>
            </a:extLst>
          </p:cNvPr>
          <p:cNvSpPr txBox="1"/>
          <p:nvPr/>
        </p:nvSpPr>
        <p:spPr>
          <a:xfrm>
            <a:off x="1285201" y="3887489"/>
            <a:ext cx="7632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6 - </a:t>
            </a:r>
            <a:r>
              <a:rPr lang="fr-FR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Conforter la complémentarité des actions de l’État et des Régions en matière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d’orientation </a:t>
            </a:r>
            <a:r>
              <a:rPr lang="fr-FR" sz="16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⟶ Mesures 21 à 23</a:t>
            </a:r>
            <a:endParaRPr lang="fr-FR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94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34401" y="1"/>
            <a:ext cx="367200" cy="79064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avec coins arrondis du même côté 28">
            <a:extLst>
              <a:ext uri="{FF2B5EF4-FFF2-40B4-BE49-F238E27FC236}">
                <a16:creationId xmlns:a16="http://schemas.microsoft.com/office/drawing/2014/main" id="{79731132-BC09-47AD-9F2F-DB0144C7A37B}"/>
              </a:ext>
            </a:extLst>
          </p:cNvPr>
          <p:cNvSpPr/>
          <p:nvPr/>
        </p:nvSpPr>
        <p:spPr>
          <a:xfrm rot="5400000">
            <a:off x="3601566" y="-3331207"/>
            <a:ext cx="346959" cy="7550091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601" y="790646"/>
            <a:ext cx="367200" cy="4352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776298"/>
            <a:ext cx="9143998" cy="18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01" y="790646"/>
            <a:ext cx="367200" cy="435285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01" y="0"/>
            <a:ext cx="367200" cy="79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801" y="234603"/>
            <a:ext cx="7284516" cy="3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Des ressources pédagogiques à votre disposition : projet Noria</a:t>
            </a:r>
            <a:endParaRPr lang="fr-FR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6654C2-64A9-4A31-B246-8AF4F1FB4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49" y="1053087"/>
            <a:ext cx="7810901" cy="285764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DE1617E-F1E5-46D6-940F-DA0D24663406}"/>
              </a:ext>
            </a:extLst>
          </p:cNvPr>
          <p:cNvSpPr txBox="1"/>
          <p:nvPr/>
        </p:nvSpPr>
        <p:spPr>
          <a:xfrm>
            <a:off x="2697350" y="4095387"/>
            <a:ext cx="485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https://projet-noria.fr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/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noria-contact@unistra.fr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43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34401" y="1"/>
            <a:ext cx="367200" cy="79064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avec coins arrondis du même côté 28">
            <a:extLst>
              <a:ext uri="{FF2B5EF4-FFF2-40B4-BE49-F238E27FC236}">
                <a16:creationId xmlns:a16="http://schemas.microsoft.com/office/drawing/2014/main" id="{79731132-BC09-47AD-9F2F-DB0144C7A37B}"/>
              </a:ext>
            </a:extLst>
          </p:cNvPr>
          <p:cNvSpPr/>
          <p:nvPr/>
        </p:nvSpPr>
        <p:spPr>
          <a:xfrm rot="5400000">
            <a:off x="4075543" y="-3805185"/>
            <a:ext cx="346959" cy="8498048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601" y="790646"/>
            <a:ext cx="367200" cy="4352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776298"/>
            <a:ext cx="9143998" cy="18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01" y="790646"/>
            <a:ext cx="367200" cy="435285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01" y="0"/>
            <a:ext cx="367200" cy="79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799" y="234603"/>
            <a:ext cx="8005971" cy="3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Des ressources pédagogiques à votre disposition : Universités d’Alsace</a:t>
            </a:r>
            <a:endParaRPr lang="fr-FR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DE1617E-F1E5-46D6-940F-DA0D24663406}"/>
              </a:ext>
            </a:extLst>
          </p:cNvPr>
          <p:cNvSpPr txBox="1"/>
          <p:nvPr/>
        </p:nvSpPr>
        <p:spPr>
          <a:xfrm>
            <a:off x="1033531" y="265098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https://linktr.ee/Infos_Universites_Alsace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762799-CCC2-4E19-AE10-E42AF2B1E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01" y="1450655"/>
            <a:ext cx="3154017" cy="23741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4DA84E-A0C2-42A0-88D0-AD01A3165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59" y="2967072"/>
            <a:ext cx="850944" cy="86364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2F7CC67-C39A-4AD8-B7A7-D10D396C6BC4}"/>
              </a:ext>
            </a:extLst>
          </p:cNvPr>
          <p:cNvSpPr txBox="1"/>
          <p:nvPr/>
        </p:nvSpPr>
        <p:spPr>
          <a:xfrm>
            <a:off x="1533276" y="1450655"/>
            <a:ext cx="3587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Linktree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(arbre de liens) destiné aux élèves et diffusé lors des interventions des universités dans les lycées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2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34401" y="1"/>
            <a:ext cx="367200" cy="79064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avec coins arrondis du même côté 28">
            <a:extLst>
              <a:ext uri="{FF2B5EF4-FFF2-40B4-BE49-F238E27FC236}">
                <a16:creationId xmlns:a16="http://schemas.microsoft.com/office/drawing/2014/main" id="{3E708C71-8031-4E7D-8361-F24FE24A18F9}"/>
              </a:ext>
            </a:extLst>
          </p:cNvPr>
          <p:cNvSpPr/>
          <p:nvPr/>
        </p:nvSpPr>
        <p:spPr>
          <a:xfrm rot="5400000">
            <a:off x="3894518" y="-3624159"/>
            <a:ext cx="346959" cy="8135996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601" y="790646"/>
            <a:ext cx="367200" cy="4352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776298"/>
            <a:ext cx="9143998" cy="18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01" y="790646"/>
            <a:ext cx="367200" cy="435285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01" y="0"/>
            <a:ext cx="367200" cy="79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2878" y="1065911"/>
            <a:ext cx="4515877" cy="314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600" b="1" spc="-2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Moteur de recherche des formations </a:t>
            </a:r>
            <a:endParaRPr lang="fr-FR" sz="1600" b="1" spc="-2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fr-FR" sz="1600" b="1" spc="-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explorer les formations </a:t>
            </a:r>
            <a:r>
              <a:rPr lang="fr-FR" sz="1600" spc="-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travers plusieurs critères et en visitant les pages web associées</a:t>
            </a:r>
          </a:p>
          <a:p>
            <a:pPr marL="0" lvl="1"/>
            <a:endParaRPr lang="fr-FR" sz="1600" spc="-2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fr-FR" sz="1600" b="1" spc="-2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Fiches fil d’Ariane</a:t>
            </a:r>
            <a:endParaRPr lang="fr-FR" sz="1600" b="1" spc="-2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fr-FR" sz="1600" b="1" spc="-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repérer par centre d’intérêt professionnel </a:t>
            </a:r>
            <a:r>
              <a:rPr lang="fr-FR" sz="1600" spc="-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formations présentées aux JU</a:t>
            </a:r>
          </a:p>
          <a:p>
            <a:pPr marL="0" lvl="1"/>
            <a:endParaRPr lang="fr-FR" sz="1600" spc="-2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fr-FR" sz="1600" b="1" spc="-2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de la manifestation</a:t>
            </a:r>
            <a:r>
              <a:rPr lang="fr-FR" sz="1600" b="1" spc="-2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lvl="1"/>
            <a:r>
              <a:rPr lang="fr-FR" sz="1600" b="1" spc="-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repérer en amont les stands </a:t>
            </a:r>
            <a:r>
              <a:rPr lang="fr-FR" sz="1600" spc="-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qu’on souhaite visiter </a:t>
            </a:r>
          </a:p>
          <a:p>
            <a:pPr marL="0" lvl="1"/>
            <a:endParaRPr lang="fr-FR" sz="1600" spc="-2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fr-FR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numérique</a:t>
            </a:r>
            <a:r>
              <a:rPr lang="fr-FR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préparer, observer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exploiter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visite du salon</a:t>
            </a:r>
            <a:endParaRPr lang="fr-FR" sz="1600" spc="-2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391" y="260239"/>
            <a:ext cx="8135998" cy="3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Le site des Journées des universités et des formations post-bac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198BB6-B95B-4F13-80DC-5E1D888754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59" y="1065912"/>
            <a:ext cx="2222785" cy="314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706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4.6"/>
</p:tagLst>
</file>

<file path=ppt/theme/theme1.xml><?xml version="1.0" encoding="utf-8"?>
<a:theme xmlns:a="http://schemas.openxmlformats.org/drawingml/2006/main" name="Default Theme">
  <a:themeElements>
    <a:clrScheme name="Unistra">
      <a:dk1>
        <a:sysClr val="windowText" lastClr="000000"/>
      </a:dk1>
      <a:lt1>
        <a:sysClr val="window" lastClr="FFFFFF"/>
      </a:lt1>
      <a:dk2>
        <a:srgbClr val="E40136"/>
      </a:dk2>
      <a:lt2>
        <a:srgbClr val="F4EAE7"/>
      </a:lt2>
      <a:accent1>
        <a:srgbClr val="4C2ED6"/>
      </a:accent1>
      <a:accent2>
        <a:srgbClr val="B0685F"/>
      </a:accent2>
      <a:accent3>
        <a:srgbClr val="BF1C66"/>
      </a:accent3>
      <a:accent4>
        <a:srgbClr val="0095FF"/>
      </a:accent4>
      <a:accent5>
        <a:srgbClr val="00C1C1"/>
      </a:accent5>
      <a:accent6>
        <a:srgbClr val="008A57"/>
      </a:accent6>
      <a:hlink>
        <a:srgbClr val="0563C1"/>
      </a:hlink>
      <a:folHlink>
        <a:srgbClr val="4472C4"/>
      </a:folHlink>
    </a:clrScheme>
    <a:fontScheme name="unistra_D_A">
      <a:majorFont>
        <a:latin typeface="Unistra D"/>
        <a:ea typeface=""/>
        <a:cs typeface=""/>
      </a:majorFont>
      <a:minorFont>
        <a:latin typeface="Unistra 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D4349774-579F-41FD-94B3-A81821343CBD}" vid="{7AD4378E-ACB4-4272-98E6-37005AEB13A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8734</TotalTime>
  <Words>629</Words>
  <Application>Microsoft Office PowerPoint</Application>
  <PresentationFormat>Affichage à l'écran (16:9)</PresentationFormat>
  <Paragraphs>91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Unistra A</vt:lpstr>
      <vt:lpstr>Unistra A (Corps)</vt:lpstr>
      <vt:lpstr>Unistra D</vt:lpstr>
      <vt:lpstr>Wingdings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Moser</dc:creator>
  <cp:lastModifiedBy>Magali Moser</cp:lastModifiedBy>
  <cp:revision>233</cp:revision>
  <cp:lastPrinted>2024-01-09T09:34:31Z</cp:lastPrinted>
  <dcterms:created xsi:type="dcterms:W3CDTF">2020-02-24T13:16:15Z</dcterms:created>
  <dcterms:modified xsi:type="dcterms:W3CDTF">2026-01-11T22:44:19Z</dcterms:modified>
</cp:coreProperties>
</file>